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66" r:id="rId3"/>
    <p:sldId id="674" r:id="rId4"/>
    <p:sldId id="257" r:id="rId5"/>
    <p:sldId id="675" r:id="rId6"/>
    <p:sldId id="676" r:id="rId7"/>
    <p:sldId id="677" r:id="rId8"/>
    <p:sldId id="678" r:id="rId9"/>
    <p:sldId id="680" r:id="rId10"/>
    <p:sldId id="679" r:id="rId11"/>
    <p:sldId id="28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FB86A-4EB5-3043-BE43-89A0C1A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7B687F-AB65-23A6-2319-843DE034A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3BA81-B940-577E-F71E-568EBDEA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795-A6B8-4C0C-BC2E-63FCE0C9AE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AC87E-C7FD-6691-97D4-35206307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Tracking Presidencial Colombia 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4C35A-17D2-006E-3D4E-58FA0C3E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CAF2-0566-4B35-8C9C-C5E2DF914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6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38866-D17C-3731-EB8E-8EE2A4B8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D55F819-8C33-ECFD-9715-5D0DFFBE1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569" y="6394662"/>
            <a:ext cx="1661722" cy="365125"/>
          </a:xfrm>
          <a:prstGeom prst="rect">
            <a:avLst/>
          </a:prstGeom>
        </p:spPr>
      </p:pic>
      <p:pic>
        <p:nvPicPr>
          <p:cNvPr id="9" name="Picture 2" descr="Canal RCN - Wikipedia, la enciclopedia libre">
            <a:extLst>
              <a:ext uri="{FF2B5EF4-FFF2-40B4-BE49-F238E27FC236}">
                <a16:creationId xmlns:a16="http://schemas.microsoft.com/office/drawing/2014/main" id="{0F2D4261-C721-B100-7B73-B0FB2F8E8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858" y="136525"/>
            <a:ext cx="1218055" cy="10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69D6ABF1-8775-B39B-3FCA-55EBB10F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66"/>
            <a:ext cx="10515600" cy="7476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</a:t>
            </a:r>
            <a:r>
              <a:rPr lang="es-ES" dirty="0" err="1"/>
              <a:t>títul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C31D8E-353E-1BEB-8522-1404584E07DA}"/>
              </a:ext>
            </a:extLst>
          </p:cNvPr>
          <p:cNvSpPr txBox="1"/>
          <p:nvPr userDrawn="1"/>
        </p:nvSpPr>
        <p:spPr>
          <a:xfrm>
            <a:off x="7678454" y="6443968"/>
            <a:ext cx="494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>Tracking presidencial Colombia 2022</a:t>
            </a:r>
          </a:p>
        </p:txBody>
      </p:sp>
    </p:spTree>
    <p:extLst>
      <p:ext uri="{BB962C8B-B14F-4D97-AF65-F5344CB8AC3E}">
        <p14:creationId xmlns:p14="http://schemas.microsoft.com/office/powerpoint/2010/main" val="399678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1C0C2-D59B-201C-9FAB-46B8DE80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795-A6B8-4C0C-BC2E-63FCE0C9AE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54A136-13C7-184E-A011-7A82F313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6D24FC-F1BA-9BBF-45A6-C6FAAF83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CAF2-0566-4B35-8C9C-C5E2DF914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17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01222F-D171-C61E-EEAD-FDBC5304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92C8C-6D5F-45D7-D8D3-E39F73334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4B2EA-5B67-9675-3AB7-2ED6A802E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1F10795-A6B8-4C0C-BC2E-63FCE0C9AE46}" type="datetimeFigureOut">
              <a:rPr lang="es-ES" smtClean="0"/>
              <a:pPr/>
              <a:t>01/06/2022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5056A-1D79-EB2E-0313-47903E5A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4553" y="6356350"/>
            <a:ext cx="572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Tracking Presidencial Colombia 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DC0EB-B89D-B131-B3FE-81CAED28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A1ACAF2-0566-4B35-8C9C-C5E2DF9149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9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1F3075E3-BD6A-E92C-8D34-B1769ABCCE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42D448-E24A-3D06-060F-938427EC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s-ES" sz="7200" b="1" dirty="0">
                <a:solidFill>
                  <a:schemeClr val="accent1">
                    <a:lumMod val="50000"/>
                  </a:schemeClr>
                </a:solidFill>
              </a:rPr>
              <a:t>Tracking Presidencial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A3C2E-0A10-010B-D376-AF2DFF00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2946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1 de junio de 2022</a:t>
            </a:r>
          </a:p>
        </p:txBody>
      </p:sp>
      <p:pic>
        <p:nvPicPr>
          <p:cNvPr id="4" name="Picture 2" descr="Canal RCN - Wikipedia, la enciclopedia libre">
            <a:extLst>
              <a:ext uri="{FF2B5EF4-FFF2-40B4-BE49-F238E27FC236}">
                <a16:creationId xmlns:a16="http://schemas.microsoft.com/office/drawing/2014/main" id="{F7C56873-4772-1A89-449D-18D11341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295416"/>
            <a:ext cx="1727200" cy="14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021580-8E41-A741-F7B7-20F7EAC04F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0303" y="4684855"/>
            <a:ext cx="2607530" cy="5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Quién cree que será el presidente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3887B-1961-0479-2B50-C1845D4AB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637" y="1257300"/>
            <a:ext cx="7951174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67926E3-531C-57BA-B93E-395C11F2945E}"/>
              </a:ext>
            </a:extLst>
          </p:cNvPr>
          <p:cNvSpPr/>
          <p:nvPr/>
        </p:nvSpPr>
        <p:spPr>
          <a:xfrm>
            <a:off x="0" y="4944021"/>
            <a:ext cx="12192000" cy="191398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00" b="1">
              <a:solidFill>
                <a:schemeClr val="bg1"/>
              </a:solidFill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388C370-19B4-1429-4D0B-204A906E113D}"/>
              </a:ext>
            </a:extLst>
          </p:cNvPr>
          <p:cNvSpPr txBox="1"/>
          <p:nvPr/>
        </p:nvSpPr>
        <p:spPr>
          <a:xfrm>
            <a:off x="354239" y="5410904"/>
            <a:ext cx="3830553" cy="115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66"/>
              </a:lnSpc>
            </a:pPr>
            <a:endParaRPr lang="en-US" sz="2667" b="1" dirty="0">
              <a:solidFill>
                <a:schemeClr val="bg1"/>
              </a:solidFill>
              <a:latin typeface="Calibri"/>
            </a:endParaRPr>
          </a:p>
          <a:p>
            <a:pPr algn="ctr" defTabSz="609630">
              <a:lnSpc>
                <a:spcPts val="2839"/>
              </a:lnSpc>
            </a:pPr>
            <a:r>
              <a:rPr lang="en-US" sz="1200" b="1" dirty="0">
                <a:solidFill>
                  <a:schemeClr val="bg1"/>
                </a:solidFill>
                <a:latin typeface="Calibri"/>
              </a:rPr>
              <a:t>GAD3 ESPAÑA</a:t>
            </a:r>
          </a:p>
          <a:p>
            <a:pPr algn="ctr" defTabSz="609630">
              <a:lnSpc>
                <a:spcPts val="2839"/>
              </a:lnSpc>
            </a:pPr>
            <a:r>
              <a:rPr lang="en-US" sz="1200" b="1" dirty="0">
                <a:solidFill>
                  <a:schemeClr val="bg1"/>
                </a:solidFill>
                <a:latin typeface="Calibri"/>
              </a:rPr>
              <a:t>C/</a:t>
            </a:r>
            <a:r>
              <a:rPr lang="en-US" sz="1200" b="1" dirty="0" err="1">
                <a:solidFill>
                  <a:schemeClr val="bg1"/>
                </a:solidFill>
                <a:latin typeface="Calibri"/>
              </a:rPr>
              <a:t>Alcalá</a:t>
            </a:r>
            <a:r>
              <a:rPr lang="en-US" sz="1200" b="1" dirty="0">
                <a:solidFill>
                  <a:schemeClr val="bg1"/>
                </a:solidFill>
                <a:latin typeface="Calibri"/>
              </a:rPr>
              <a:t> 75,4 º izq.28009 –</a:t>
            </a:r>
          </a:p>
          <a:p>
            <a:pPr algn="ctr" defTabSz="609630">
              <a:lnSpc>
                <a:spcPts val="2839"/>
              </a:lnSpc>
            </a:pPr>
            <a:r>
              <a:rPr lang="en-US" sz="1200" b="1" dirty="0">
                <a:solidFill>
                  <a:schemeClr val="bg1"/>
                </a:solidFill>
                <a:latin typeface="Calibri"/>
              </a:rPr>
              <a:t>Madrid, </a:t>
            </a:r>
            <a:r>
              <a:rPr lang="en-US" sz="1200" b="1" dirty="0" err="1">
                <a:solidFill>
                  <a:schemeClr val="bg1"/>
                </a:solidFill>
                <a:latin typeface="Calibri"/>
              </a:rPr>
              <a:t>España</a:t>
            </a:r>
            <a:endParaRPr lang="en-US" sz="12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3A6F614-2E1E-743D-1899-D1377DF99E31}"/>
              </a:ext>
            </a:extLst>
          </p:cNvPr>
          <p:cNvSpPr txBox="1"/>
          <p:nvPr/>
        </p:nvSpPr>
        <p:spPr>
          <a:xfrm>
            <a:off x="7415781" y="5410904"/>
            <a:ext cx="3830553" cy="115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66"/>
              </a:lnSpc>
            </a:pPr>
            <a:endParaRPr lang="en-US" sz="2667" b="1" dirty="0">
              <a:solidFill>
                <a:schemeClr val="bg1"/>
              </a:solidFill>
              <a:latin typeface="Calibri"/>
            </a:endParaRPr>
          </a:p>
          <a:p>
            <a:pPr algn="ctr" defTabSz="609630">
              <a:lnSpc>
                <a:spcPts val="2839"/>
              </a:lnSpc>
            </a:pPr>
            <a:r>
              <a:rPr lang="en-US" sz="1200" b="1" dirty="0">
                <a:solidFill>
                  <a:schemeClr val="bg1"/>
                </a:solidFill>
                <a:latin typeface="Calibri"/>
              </a:rPr>
              <a:t>GAD3 COLOMBIA</a:t>
            </a:r>
            <a:endParaRPr lang="pt-BR" sz="1200" b="1" dirty="0">
              <a:solidFill>
                <a:schemeClr val="bg1"/>
              </a:solidFill>
              <a:latin typeface="Calibri"/>
            </a:endParaRPr>
          </a:p>
          <a:p>
            <a:pPr algn="ctr" defTabSz="609630">
              <a:lnSpc>
                <a:spcPts val="2839"/>
              </a:lnSpc>
            </a:pPr>
            <a:r>
              <a:rPr lang="pt-BR" sz="1200" b="1" dirty="0">
                <a:solidFill>
                  <a:schemeClr val="bg1"/>
                </a:solidFill>
                <a:latin typeface="Calibri"/>
              </a:rPr>
              <a:t>CRA 13 No. 77 17 PISO 2</a:t>
            </a:r>
          </a:p>
          <a:p>
            <a:pPr algn="ctr" defTabSz="609630">
              <a:lnSpc>
                <a:spcPts val="2839"/>
              </a:lnSpc>
            </a:pPr>
            <a:r>
              <a:rPr lang="pt-BR" sz="1200" b="1" dirty="0">
                <a:solidFill>
                  <a:schemeClr val="bg1"/>
                </a:solidFill>
                <a:latin typeface="Calibri"/>
              </a:rPr>
              <a:t>Bogotá D.C ,</a:t>
            </a:r>
            <a:r>
              <a:rPr lang="pt-BR" sz="1200" b="1" dirty="0" err="1">
                <a:solidFill>
                  <a:schemeClr val="bg1"/>
                </a:solidFill>
                <a:latin typeface="Calibri"/>
              </a:rPr>
              <a:t>Colombia</a:t>
            </a:r>
            <a:endParaRPr lang="pt-BR" sz="12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84F814A-3934-1758-DB19-B310228D2E93}"/>
              </a:ext>
            </a:extLst>
          </p:cNvPr>
          <p:cNvSpPr txBox="1"/>
          <p:nvPr/>
        </p:nvSpPr>
        <p:spPr>
          <a:xfrm>
            <a:off x="3975944" y="4879890"/>
            <a:ext cx="3830553" cy="60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54"/>
              </a:lnSpc>
            </a:pPr>
            <a:r>
              <a:rPr lang="en-US" sz="2667" b="1" dirty="0">
                <a:solidFill>
                  <a:schemeClr val="bg1"/>
                </a:solidFill>
                <a:latin typeface="Calibri"/>
              </a:rPr>
              <a:t>www.gad3.com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247A16-7CDF-2634-F66B-0A4AAE2A2B1D}"/>
              </a:ext>
            </a:extLst>
          </p:cNvPr>
          <p:cNvSpPr txBox="1"/>
          <p:nvPr/>
        </p:nvSpPr>
        <p:spPr>
          <a:xfrm>
            <a:off x="4807463" y="5438347"/>
            <a:ext cx="2099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30">
              <a:lnSpc>
                <a:spcPts val="2839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algn="ctr" defTabSz="609630">
              <a:lnSpc>
                <a:spcPts val="2839"/>
              </a:lnSpc>
            </a:pPr>
            <a:r>
              <a:rPr lang="en-US" sz="1400" b="1" dirty="0">
                <a:solidFill>
                  <a:schemeClr val="bg1"/>
                </a:solidFill>
              </a:rPr>
              <a:t>info@gad3.com</a:t>
            </a:r>
          </a:p>
          <a:p>
            <a:pPr algn="ctr" defTabSz="609630">
              <a:lnSpc>
                <a:spcPts val="2839"/>
              </a:lnSpc>
            </a:pPr>
            <a:r>
              <a:rPr lang="en-US" sz="1400" b="1" dirty="0">
                <a:solidFill>
                  <a:schemeClr val="bg1"/>
                </a:solidFill>
              </a:rPr>
              <a:t>infocolombia@gad3.com </a:t>
            </a: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92ADF7C-148A-4A5E-F10C-DD2132D885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7289" y="6363987"/>
            <a:ext cx="420943" cy="4065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6363801-9935-BDAF-E7B0-905FA1E6D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239" y="15679"/>
            <a:ext cx="9704161" cy="49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2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Marcador de contenido">
            <a:extLst>
              <a:ext uri="{FF2B5EF4-FFF2-40B4-BE49-F238E27FC236}">
                <a16:creationId xmlns:a16="http://schemas.microsoft.com/office/drawing/2014/main" id="{C2F99951-04CF-4396-844C-3DF6B711FDDA}"/>
              </a:ext>
            </a:extLst>
          </p:cNvPr>
          <p:cNvSpPr txBox="1">
            <a:spLocks/>
          </p:cNvSpPr>
          <p:nvPr/>
        </p:nvSpPr>
        <p:spPr>
          <a:xfrm>
            <a:off x="1215565" y="1130700"/>
            <a:ext cx="6198060" cy="5180905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  <a:sym typeface="Verdana" pitchFamily="34" charset="0"/>
              </a:rPr>
              <a:t>Universo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: residentes en Colombia con derecho a voto.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  <a:sym typeface="Verdana" pitchFamily="34" charset="0"/>
              </a:rPr>
              <a:t>Ámbito: 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  <a:sym typeface="Verdana" pitchFamily="34" charset="0"/>
              </a:rPr>
              <a:t>nacional.</a:t>
            </a: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Cuotas: 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sexo, grupo de edad y zona geográfica (departamentos), según la distribución de la población objetivo.  </a:t>
            </a: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Procedimiento de recogida de la información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: entrevista telefónica asistida por ordenador (CATI) a teléfonos celulares de Colombia.</a:t>
            </a: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Tamaño de la muestra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: 467 entrevistas (30 de mayo) y 732 entrevistas (31 de mayo).</a:t>
            </a: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Error muestral: 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± 2,9% (n=1.200) para un grado de confianza del 95,5% (dos sigmas) y en la hipótesis más desfavorable de P=Q=0,5 en el supuesto de muestreo aleatorio simple.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Duración de la entrevista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: 4-5 minutos aproximadamente.</a:t>
            </a:r>
            <a:endParaRPr lang="es-ES" sz="1200" b="1" dirty="0">
              <a:solidFill>
                <a:srgbClr val="192954"/>
              </a:solidFill>
              <a:latin typeface="Aileron Regular" panose="020B060402020202020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s-ES" sz="1200" b="1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Fechas del trabajo de campo</a:t>
            </a:r>
            <a:r>
              <a:rPr lang="es-ES" sz="1200" dirty="0">
                <a:solidFill>
                  <a:srgbClr val="192954"/>
                </a:solidFill>
                <a:latin typeface="Aileron Regular" panose="020B0604020202020204" charset="0"/>
                <a:cs typeface="Calibri Light" panose="020F0302020204030204" pitchFamily="34" charset="0"/>
              </a:rPr>
              <a:t>: 30 y 31 de mayo de 2022.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778375" y="-32371"/>
            <a:ext cx="2635250" cy="7142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266"/>
              </a:lnSpc>
            </a:pPr>
            <a:r>
              <a:rPr lang="es-ES" sz="3200" b="1" dirty="0">
                <a:solidFill>
                  <a:srgbClr val="192954"/>
                </a:solidFill>
                <a:latin typeface="+mn-lt"/>
                <a:ea typeface="+mn-ea"/>
                <a:cs typeface="+mn-cs"/>
              </a:rPr>
              <a:t>Ficha técnica</a:t>
            </a:r>
          </a:p>
        </p:txBody>
      </p:sp>
      <p:pic>
        <p:nvPicPr>
          <p:cNvPr id="12" name="Picture 4" descr="C:\Users\susana suarez\Desktop\plantillas PPT\iconos ficha técnica\03-01.png">
            <a:extLst>
              <a:ext uri="{FF2B5EF4-FFF2-40B4-BE49-F238E27FC236}">
                <a16:creationId xmlns:a16="http://schemas.microsoft.com/office/drawing/2014/main" id="{12E5EE7B-6845-4A95-88C7-C501FC20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67" y="4540823"/>
            <a:ext cx="416859" cy="3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susana suarez\Desktop\plantillas PPT\iconos ficha técnica\07-01.png">
            <a:extLst>
              <a:ext uri="{FF2B5EF4-FFF2-40B4-BE49-F238E27FC236}">
                <a16:creationId xmlns:a16="http://schemas.microsoft.com/office/drawing/2014/main" id="{0F324C4E-F1AB-4C54-AACC-F8431120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36" y="3202747"/>
            <a:ext cx="416859" cy="3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susana suarez\Desktop\plantillas PPT\iconos ficha técnica\08-01.png">
            <a:extLst>
              <a:ext uri="{FF2B5EF4-FFF2-40B4-BE49-F238E27FC236}">
                <a16:creationId xmlns:a16="http://schemas.microsoft.com/office/drawing/2014/main" id="{503B9630-FF63-4700-BA56-B5852F129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214" y="5206910"/>
            <a:ext cx="392563" cy="4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uan.Benito\Downloads\noun_360279_cc.png">
            <a:extLst>
              <a:ext uri="{FF2B5EF4-FFF2-40B4-BE49-F238E27FC236}">
                <a16:creationId xmlns:a16="http://schemas.microsoft.com/office/drawing/2014/main" id="{38C3C2DC-998F-4F2C-A118-413BCD17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859" y="1116565"/>
            <a:ext cx="422844" cy="2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susana suarez\Desktop\plantillas PPT\iconos ficha técnica\05-01.png">
            <a:extLst>
              <a:ext uri="{FF2B5EF4-FFF2-40B4-BE49-F238E27FC236}">
                <a16:creationId xmlns:a16="http://schemas.microsoft.com/office/drawing/2014/main" id="{11B1CA4D-2042-4F93-BBDA-0492DC0D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5" y="2384039"/>
            <a:ext cx="459119" cy="4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uan.Benito\AppData\Local\Microsoft\Windows\Temporary Internet Files\Content.Outlook\I3JMD93C\universo.png">
            <a:extLst>
              <a:ext uri="{FF2B5EF4-FFF2-40B4-BE49-F238E27FC236}">
                <a16:creationId xmlns:a16="http://schemas.microsoft.com/office/drawing/2014/main" id="{1E596E9F-14AF-4A75-9BB3-DA50266E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37" y="1697438"/>
            <a:ext cx="388515" cy="3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usana suarez\Desktop\plantillas PPT\iconos ficha técnica\02-01.png">
            <a:extLst>
              <a:ext uri="{FF2B5EF4-FFF2-40B4-BE49-F238E27FC236}">
                <a16:creationId xmlns:a16="http://schemas.microsoft.com/office/drawing/2014/main" id="{E76E5ED8-BE86-4EE1-ABC7-2B8C91D6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66" y="3826755"/>
            <a:ext cx="373929" cy="3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33E56952-3874-42E9-B7AA-C79962C6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29" y="5818724"/>
            <a:ext cx="391955" cy="3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29147B-288E-EEE8-13F5-179B14DDDE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5331" y="870475"/>
            <a:ext cx="4068493" cy="53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A68D43-1883-9901-A052-DDEA10AA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8"/>
            <a:ext cx="12190476" cy="6857142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9EEB47F0-3212-447F-AF75-29534C34ADA5}"/>
              </a:ext>
            </a:extLst>
          </p:cNvPr>
          <p:cNvSpPr/>
          <p:nvPr/>
        </p:nvSpPr>
        <p:spPr>
          <a:xfrm>
            <a:off x="1628503" y="0"/>
            <a:ext cx="4841965" cy="6858000"/>
          </a:xfrm>
          <a:prstGeom prst="rect">
            <a:avLst/>
          </a:prstGeom>
          <a:solidFill>
            <a:schemeClr val="bg1">
              <a:lumMod val="50000"/>
              <a:lumOff val="50000"/>
              <a:alpha val="92000"/>
            </a:schemeClr>
          </a:solidFill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911723-DEB0-4550-9895-019166F51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771" y="2116617"/>
            <a:ext cx="4140138" cy="1744612"/>
          </a:xfrm>
        </p:spPr>
        <p:txBody>
          <a:bodyPr>
            <a:normAutofit/>
          </a:bodyPr>
          <a:lstStyle/>
          <a:p>
            <a:pPr algn="l"/>
            <a:r>
              <a:rPr lang="en-US" sz="3600" b="1" spc="448" dirty="0">
                <a:solidFill>
                  <a:schemeClr val="tx2"/>
                </a:solidFill>
                <a:latin typeface="+mn-lt"/>
              </a:rPr>
              <a:t>PRINCIPALES RESULTADOS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384B5BB-A23E-4404-ACDE-6DCDA877DF82}"/>
              </a:ext>
            </a:extLst>
          </p:cNvPr>
          <p:cNvSpPr/>
          <p:nvPr/>
        </p:nvSpPr>
        <p:spPr>
          <a:xfrm>
            <a:off x="1801998" y="3923256"/>
            <a:ext cx="1534565" cy="165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027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Voto en la 2ª vuelta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65DBC2-CD58-02FB-C691-C9373DC6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829" y="1333500"/>
            <a:ext cx="8218592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Voto en la 2ª vuelta por zonas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986F28A-CBAB-0470-7593-F2194645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05" y="1066800"/>
            <a:ext cx="6725589" cy="513469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722B5CD-8339-6B43-A300-9CCE1405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35" y="2212930"/>
            <a:ext cx="3533215" cy="13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Voto en la 2ª vuelta por sexo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119984-03E2-7FA8-E421-14AA677B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35" y="2212930"/>
            <a:ext cx="3533215" cy="13557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C1C5AB-72B1-9AC6-A7FF-818C385C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6030167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Voto en la 2ª vuelta por edad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54245A-FB3B-5699-D10A-5DBF2742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35" y="2212930"/>
            <a:ext cx="3533215" cy="13557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E0D114-EDC5-9166-72A8-32C8E97A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6" y="1137918"/>
            <a:ext cx="6494884" cy="49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Voto en la 2ª vuelta por situación laboral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54245A-FB3B-5699-D10A-5DBF2742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35" y="2212930"/>
            <a:ext cx="3533215" cy="13557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DDCA4A-9953-2C39-F64F-BCF9F593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48" y="1244600"/>
            <a:ext cx="647790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5699-02BB-45BC-207C-543FA19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764305"/>
          </a:xfrm>
        </p:spPr>
        <p:txBody>
          <a:bodyPr/>
          <a:lstStyle/>
          <a:p>
            <a:r>
              <a:rPr lang="es-ES" dirty="0"/>
              <a:t>Voto en la 2ª vuelta por 1ª vuelta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1CB830-8035-CB8D-5618-6CAEBCD8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2" y="2091366"/>
            <a:ext cx="2813048" cy="14392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C8CA40-F6BF-64BE-B394-96E0DCF9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48" y="1066800"/>
            <a:ext cx="647790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247</Words>
  <Application>Microsoft Office PowerPoint</Application>
  <PresentationFormat>Panorámica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Aileron Regular</vt:lpstr>
      <vt:lpstr>Arial</vt:lpstr>
      <vt:lpstr>Calibri</vt:lpstr>
      <vt:lpstr>Calibri Light</vt:lpstr>
      <vt:lpstr>Tema de Office</vt:lpstr>
      <vt:lpstr>Tracking Presidencial</vt:lpstr>
      <vt:lpstr>Ficha técnica</vt:lpstr>
      <vt:lpstr>PRINCIPALES RESULTADOS</vt:lpstr>
      <vt:lpstr>Voto en la 2ª vuelta</vt:lpstr>
      <vt:lpstr>Voto en la 2ª vuelta por zonas</vt:lpstr>
      <vt:lpstr>Voto en la 2ª vuelta por sexo</vt:lpstr>
      <vt:lpstr>Voto en la 2ª vuelta por edad</vt:lpstr>
      <vt:lpstr>Voto en la 2ª vuelta por situación laboral</vt:lpstr>
      <vt:lpstr>Voto en la 2ª vuelta por 1ª vuelta</vt:lpstr>
      <vt:lpstr>Quién cree que será el presidente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Presidencial</dc:title>
  <dc:creator>Narciso Michavila</dc:creator>
  <cp:lastModifiedBy>Narciso Michavila</cp:lastModifiedBy>
  <cp:revision>9</cp:revision>
  <dcterms:created xsi:type="dcterms:W3CDTF">2022-05-31T21:11:01Z</dcterms:created>
  <dcterms:modified xsi:type="dcterms:W3CDTF">2022-06-01T01:09:49Z</dcterms:modified>
</cp:coreProperties>
</file>